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handoutMasterIdLst>
    <p:handoutMasterId r:id="rId20"/>
  </p:handoutMasterIdLst>
  <p:sldIdLst>
    <p:sldId id="256" r:id="rId3"/>
    <p:sldId id="260" r:id="rId4"/>
    <p:sldId id="259" r:id="rId5"/>
    <p:sldId id="261" r:id="rId6"/>
    <p:sldId id="267" r:id="rId7"/>
    <p:sldId id="268" r:id="rId8"/>
    <p:sldId id="273" r:id="rId9"/>
    <p:sldId id="262" r:id="rId10"/>
    <p:sldId id="263" r:id="rId11"/>
    <p:sldId id="264" r:id="rId12"/>
    <p:sldId id="265" r:id="rId13"/>
    <p:sldId id="266" r:id="rId14"/>
    <p:sldId id="274" r:id="rId15"/>
    <p:sldId id="269" r:id="rId16"/>
    <p:sldId id="270" r:id="rId17"/>
    <p:sldId id="272" r:id="rId1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BAB"/>
    <a:srgbClr val="76D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706" y="-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1C2A033D-C600-40A9-8094-D9CD11DCDB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67F0277-DDC7-4F59-88AF-A65E0E331D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CF256-AB60-48B2-95C9-C7E65399B17D}" type="datetimeFigureOut">
              <a:rPr lang="en-US" smtClean="0"/>
              <a:t>21-Jun-18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F07A014-AF90-4117-9F07-73A3877763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4C7B48C4-E3A6-41B5-BCC1-360D19F39B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B0C71-1B3C-4A35-BAA2-03ED8BC6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258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C3C9D-3C39-4A90-8D4B-C2BB0432A4DC}" type="datetimeFigureOut">
              <a:rPr lang="en-US" smtClean="0"/>
              <a:t>21-Jun-18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2DFF3-E08A-4176-9F0C-9EC074891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579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7B112557-D0DC-4140-9E1C-157EAAAA0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DFF3-E08A-4176-9F0C-9EC074891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7874B6AB-2389-40E8-831A-AA97BA6A2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DFF3-E08A-4176-9F0C-9EC0748918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7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291C984E-4558-45F0-BECE-CBA11B74C7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DFF3-E08A-4176-9F0C-9EC0748918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2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FE1BEF54-61A6-444B-A480-CEFD692A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4248" y="4803998"/>
            <a:ext cx="2133600" cy="274637"/>
          </a:xfrm>
          <a:prstGeom prst="rect">
            <a:avLst/>
          </a:prstGeom>
        </p:spPr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xmlns="" id="{58B3F8B0-8744-4924-8961-6E3C795E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4803998"/>
            <a:ext cx="2133600" cy="274637"/>
          </a:xfrm>
          <a:prstGeom prst="rect">
            <a:avLst/>
          </a:prstGeom>
        </p:spPr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xmlns="" id="{2CFCDB40-6A22-483C-B647-519C02D25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4248" y="4803998"/>
            <a:ext cx="2133600" cy="274637"/>
          </a:xfrm>
          <a:prstGeom prst="rect">
            <a:avLst/>
          </a:prstGeom>
        </p:spPr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10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xmlns="" id="{10C02A26-A2D7-4C2C-9A5E-51E928296FC5}"/>
              </a:ext>
            </a:extLst>
          </p:cNvPr>
          <p:cNvSpPr/>
          <p:nvPr/>
        </p:nvSpPr>
        <p:spPr>
          <a:xfrm>
            <a:off x="3522482" y="4718942"/>
            <a:ext cx="5730038" cy="243880"/>
          </a:xfrm>
          <a:prstGeom prst="flowChartAlternateProcess">
            <a:avLst/>
          </a:prstGeom>
          <a:blipFill>
            <a:blip r:embed="rId4"/>
            <a:stretch>
              <a:fillRect/>
            </a:stretch>
          </a:blipFill>
          <a:ln w="22225">
            <a:solidFill>
              <a:srgbClr val="60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BDEADB1D-BDD2-4A2C-88E3-67383DA2C612}"/>
              </a:ext>
            </a:extLst>
          </p:cNvPr>
          <p:cNvSpPr/>
          <p:nvPr/>
        </p:nvSpPr>
        <p:spPr>
          <a:xfrm>
            <a:off x="-12615" y="1491630"/>
            <a:ext cx="9156613" cy="2232248"/>
          </a:xfrm>
          <a:prstGeom prst="rect">
            <a:avLst/>
          </a:prstGeom>
          <a:solidFill>
            <a:srgbClr val="60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25CDF15-B61E-491F-AEF4-0B5C6BC2FA89}"/>
              </a:ext>
            </a:extLst>
          </p:cNvPr>
          <p:cNvSpPr txBox="1"/>
          <p:nvPr/>
        </p:nvSpPr>
        <p:spPr>
          <a:xfrm>
            <a:off x="3923928" y="4731990"/>
            <a:ext cx="4610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>
                <a:solidFill>
                  <a:schemeClr val="bg1"/>
                </a:solidFill>
              </a:rPr>
              <a:t>Odsek za Softversko inženjerstvo Elektrotehničkog fakulteta univerziteta u Beogradu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55F1FAA-D138-45D2-B49C-DAA8F8852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7" r="-30317"/>
          <a:stretch/>
        </p:blipFill>
        <p:spPr>
          <a:xfrm>
            <a:off x="-36512" y="1601645"/>
            <a:ext cx="13270980" cy="2016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BCA4DD-A21B-416B-B023-5D15144AA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629263" y="989275"/>
            <a:ext cx="3586583" cy="33126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72A804CB-0F3B-4BA8-B1BC-E2E38E1C4606}"/>
              </a:ext>
            </a:extLst>
          </p:cNvPr>
          <p:cNvSpPr/>
          <p:nvPr/>
        </p:nvSpPr>
        <p:spPr>
          <a:xfrm>
            <a:off x="4351233" y="2702717"/>
            <a:ext cx="404874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1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itchFamily="34" charset="0"/>
                <a:ea typeface="맑은 고딕" pitchFamily="50" charset="-127"/>
                <a:cs typeface="Arial" pitchFamily="34" charset="0"/>
              </a:rPr>
              <a:t>DiningPhilosophers</a:t>
            </a:r>
            <a:endParaRPr lang="en-US" sz="1600" b="1" cap="none" spc="0">
              <a:ln w="12700">
                <a:noFill/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1C5D0EE-8D61-479F-86A6-37B558C6C224}"/>
              </a:ext>
            </a:extLst>
          </p:cNvPr>
          <p:cNvSpPr/>
          <p:nvPr/>
        </p:nvSpPr>
        <p:spPr>
          <a:xfrm>
            <a:off x="4283968" y="1821321"/>
            <a:ext cx="2896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54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GEOTAG</a:t>
            </a:r>
            <a:endParaRPr lang="en-US" sz="54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0C6BB146-EAE7-4357-A850-C7DD5E8BAB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558" y="4457733"/>
            <a:ext cx="769441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Modelovanje delova sistema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E613C4B6-71C9-4109-B513-3940CCAACF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818" y="3291830"/>
            <a:ext cx="1539551" cy="1568988"/>
          </a:xfrm>
          <a:prstGeom prst="rect">
            <a:avLst/>
          </a:prstGeom>
        </p:spPr>
      </p:pic>
      <p:sp>
        <p:nvSpPr>
          <p:cNvPr id="11" name="Rectangle 18">
            <a:extLst>
              <a:ext uri="{FF2B5EF4-FFF2-40B4-BE49-F238E27FC236}">
                <a16:creationId xmlns:a16="http://schemas.microsoft.com/office/drawing/2014/main" xmlns="" id="{9FA6C71A-D828-4D61-8158-C6DD51944181}"/>
              </a:ext>
            </a:extLst>
          </p:cNvPr>
          <p:cNvSpPr/>
          <p:nvPr/>
        </p:nvSpPr>
        <p:spPr>
          <a:xfrm>
            <a:off x="443880" y="601799"/>
            <a:ext cx="686828" cy="6017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xmlns="" id="{9B03A9F9-0F79-4F10-A48F-03C2B751AD53}"/>
              </a:ext>
            </a:extLst>
          </p:cNvPr>
          <p:cNvSpPr txBox="1">
            <a:spLocks/>
          </p:cNvSpPr>
          <p:nvPr/>
        </p:nvSpPr>
        <p:spPr>
          <a:xfrm>
            <a:off x="1783990" y="1096474"/>
            <a:ext cx="6912768" cy="2987444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altLang="ko-KR" sz="2800" dirty="0">
                <a:latin typeface="Arial" pitchFamily="34" charset="0"/>
                <a:cs typeface="Arial" pitchFamily="34" charset="0"/>
              </a:rPr>
              <a:t>2. WAE model</a:t>
            </a:r>
            <a:endParaRPr lang="en-US" altLang="ko-KR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dijagram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slu</a:t>
            </a:r>
            <a:r>
              <a:rPr lang="sr-Latn-RS" altLang="ko-KR" sz="2800" dirty="0">
                <a:latin typeface="Arial" pitchFamily="34" charset="0"/>
                <a:cs typeface="Arial" pitchFamily="34" charset="0"/>
              </a:rPr>
              <a:t>čajeva korišćenja</a:t>
            </a:r>
            <a:endParaRPr lang="en-US" altLang="ko-KR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klasni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dijagrami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za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svaki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tip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korisnika</a:t>
            </a:r>
            <a:endParaRPr lang="en-US" altLang="ko-KR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klasni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dijagram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za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pristup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bazi</a:t>
            </a:r>
            <a:endParaRPr lang="en-US" altLang="ko-KR" sz="2800" dirty="0">
              <a:latin typeface="Arial" pitchFamily="34" charset="0"/>
              <a:cs typeface="Arial" pitchFamily="34" charset="0"/>
            </a:endParaRPr>
          </a:p>
          <a:p>
            <a:endParaRPr lang="sr-Latn-RS" altLang="ko-KR" sz="2800" dirty="0">
              <a:latin typeface="Arial" pitchFamily="34" charset="0"/>
              <a:cs typeface="Arial" pitchFamily="34" charset="0"/>
            </a:endParaRPr>
          </a:p>
          <a:p>
            <a:endParaRPr lang="sr-Latn-RS" altLang="ko-KR" sz="2800" dirty="0">
              <a:latin typeface="Arial" pitchFamily="34" charset="0"/>
              <a:cs typeface="Arial" pitchFamily="34" charset="0"/>
            </a:endParaRPr>
          </a:p>
          <a:p>
            <a:endParaRPr lang="sr-Latn-RS" altLang="ko-K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7F9286B-8C79-4DFA-B7B0-1E6BF3B5BD55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9/15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986722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Formalna inspekcija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2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4D961DBA-4F27-4745-AF5B-BC819379D691}"/>
              </a:ext>
            </a:extLst>
          </p:cNvPr>
          <p:cNvSpPr txBox="1">
            <a:spLocks/>
          </p:cNvSpPr>
          <p:nvPr/>
        </p:nvSpPr>
        <p:spPr>
          <a:xfrm>
            <a:off x="1791797" y="1058399"/>
            <a:ext cx="6912768" cy="4248472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altLang="ko-KR" sz="2400">
                <a:latin typeface="Arial" pitchFamily="34" charset="0"/>
                <a:cs typeface="Arial" pitchFamily="34" charset="0"/>
              </a:rPr>
              <a:t>Tim: </a:t>
            </a:r>
            <a:r>
              <a:rPr lang="sr-Latn-RS" altLang="ko-KR" sz="2400" i="1">
                <a:latin typeface="Arial" pitchFamily="34" charset="0"/>
                <a:cs typeface="Arial" pitchFamily="34" charset="0"/>
              </a:rPr>
              <a:t>HeartBit</a:t>
            </a:r>
          </a:p>
          <a:p>
            <a:r>
              <a:rPr lang="sr-Latn-RS" altLang="ko-KR" sz="2400">
                <a:latin typeface="Arial" pitchFamily="34" charset="0"/>
                <a:cs typeface="Arial" pitchFamily="34" charset="0"/>
              </a:rPr>
              <a:t>Projekat: </a:t>
            </a:r>
            <a:r>
              <a:rPr lang="sr-Latn-RS" altLang="ko-KR" sz="2400" i="1">
                <a:latin typeface="Arial" pitchFamily="34" charset="0"/>
                <a:cs typeface="Arial" pitchFamily="34" charset="0"/>
              </a:rPr>
              <a:t>Student Mentor</a:t>
            </a:r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r>
              <a:rPr lang="sr-Latn-RS" altLang="ko-KR" sz="2000">
                <a:latin typeface="Arial" pitchFamily="34" charset="0"/>
                <a:cs typeface="Arial" pitchFamily="34" charset="0"/>
              </a:rPr>
              <a:t>Zaključak: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Postoje greške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Nijedna greška nije „značaja“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l-PL" altLang="ko-KR" sz="2000">
                <a:latin typeface="Arial" pitchFamily="34" charset="0"/>
                <a:cs typeface="Arial" pitchFamily="34" charset="0"/>
              </a:rPr>
              <a:t>Nije potrebno raditi ponovnu inspekciju</a:t>
            </a:r>
            <a:endParaRPr lang="sr-Latn-RS" altLang="ko-KR" sz="20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FD41B1AD-06BD-4B05-B418-BF78068DE0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256020"/>
            <a:ext cx="1558504" cy="1588304"/>
          </a:xfrm>
          <a:prstGeom prst="rect">
            <a:avLst/>
          </a:prstGeom>
        </p:spPr>
      </p:pic>
      <p:sp>
        <p:nvSpPr>
          <p:cNvPr id="11" name="Parallelogram 30">
            <a:extLst>
              <a:ext uri="{FF2B5EF4-FFF2-40B4-BE49-F238E27FC236}">
                <a16:creationId xmlns:a16="http://schemas.microsoft.com/office/drawing/2014/main" xmlns="" id="{2E30223C-F774-4170-B05C-4CE83AD5B065}"/>
              </a:ext>
            </a:extLst>
          </p:cNvPr>
          <p:cNvSpPr/>
          <p:nvPr/>
        </p:nvSpPr>
        <p:spPr>
          <a:xfrm flipH="1">
            <a:off x="454777" y="521722"/>
            <a:ext cx="627011" cy="680793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F78BDE7-2687-4206-BC1A-4E52C0ACC4DF}"/>
              </a:ext>
            </a:extLst>
          </p:cNvPr>
          <p:cNvSpPr txBox="1"/>
          <p:nvPr/>
        </p:nvSpPr>
        <p:spPr>
          <a:xfrm>
            <a:off x="8460432" y="4827662"/>
            <a:ext cx="6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10/15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38625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Implementacija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AFE61FC3-C389-411F-A782-9D24B41A286C}"/>
              </a:ext>
            </a:extLst>
          </p:cNvPr>
          <p:cNvSpPr txBox="1">
            <a:spLocks/>
          </p:cNvSpPr>
          <p:nvPr/>
        </p:nvSpPr>
        <p:spPr>
          <a:xfrm>
            <a:off x="1925452" y="1454356"/>
            <a:ext cx="6912768" cy="3672408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Korišćeni alati: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PHP (CodeIgniter), JavaScript, Ajax, JQuery, GoogleMaps API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CSS3, HTML5, Bootstrap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GitHub</a:t>
            </a:r>
          </a:p>
          <a:p>
            <a:endParaRPr lang="sr-Latn-RS" altLang="ko-K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xmlns="" id="{E5929BC2-15BA-4ED4-B78E-732996765BD3}"/>
              </a:ext>
            </a:extLst>
          </p:cNvPr>
          <p:cNvSpPr/>
          <p:nvPr/>
        </p:nvSpPr>
        <p:spPr>
          <a:xfrm>
            <a:off x="487742" y="601799"/>
            <a:ext cx="561082" cy="607593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8991BF0C-2FE2-4E05-A252-4149FB8DFF84}"/>
              </a:ext>
            </a:extLst>
          </p:cNvPr>
          <p:cNvSpPr txBox="1"/>
          <p:nvPr/>
        </p:nvSpPr>
        <p:spPr>
          <a:xfrm>
            <a:off x="8460432" y="4827662"/>
            <a:ext cx="6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11/15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70458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 dirty="0" err="1"/>
              <a:t>Implementacija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AFE61FC3-C389-411F-A782-9D24B41A286C}"/>
              </a:ext>
            </a:extLst>
          </p:cNvPr>
          <p:cNvSpPr txBox="1">
            <a:spLocks/>
          </p:cNvSpPr>
          <p:nvPr/>
        </p:nvSpPr>
        <p:spPr>
          <a:xfrm>
            <a:off x="1925452" y="1203598"/>
            <a:ext cx="6912768" cy="3672408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Raspodela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posla</a:t>
            </a:r>
            <a:endParaRPr lang="sr-Latn-RS" altLang="ko-KR" sz="2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000" b="1" dirty="0" err="1">
                <a:latin typeface="Arial" pitchFamily="34" charset="0"/>
                <a:cs typeface="Arial" pitchFamily="34" charset="0"/>
              </a:rPr>
              <a:t>Hudomal</a:t>
            </a: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 Marko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: </a:t>
            </a: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Dizajn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000" dirty="0" err="1">
                <a:latin typeface="Arial" pitchFamily="34" charset="0"/>
                <a:cs typeface="Arial" pitchFamily="34" charset="0"/>
              </a:rPr>
              <a:t>sajta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,</a:t>
            </a:r>
            <a:r>
              <a:rPr lang="sr-Latn-RS" altLang="ko-KR" sz="2000" dirty="0">
                <a:latin typeface="Arial" pitchFamily="34" charset="0"/>
                <a:cs typeface="Arial" pitchFamily="34" charset="0"/>
              </a:rPr>
              <a:t> Request-ovi, Pregled destinacije, Pregled poslednjih utisaka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000" b="1" dirty="0" err="1">
                <a:latin typeface="Arial" pitchFamily="34" charset="0"/>
                <a:cs typeface="Arial" pitchFamily="34" charset="0"/>
              </a:rPr>
              <a:t>Jezdi</a:t>
            </a:r>
            <a:r>
              <a:rPr lang="sr-Latn-RS" altLang="ko-KR" sz="2000" b="1" dirty="0">
                <a:latin typeface="Arial" pitchFamily="34" charset="0"/>
                <a:cs typeface="Arial" pitchFamily="34" charset="0"/>
              </a:rPr>
              <a:t>ć </a:t>
            </a:r>
            <a:r>
              <a:rPr lang="en-US" altLang="ko-KR" sz="2000" b="1" dirty="0" err="1">
                <a:latin typeface="Arial" pitchFamily="34" charset="0"/>
                <a:cs typeface="Arial" pitchFamily="34" charset="0"/>
              </a:rPr>
              <a:t>Jakov</a:t>
            </a:r>
            <a:r>
              <a:rPr lang="en-US" altLang="ko-KR" sz="2000" dirty="0">
                <a:latin typeface="Arial" pitchFamily="34" charset="0"/>
                <a:cs typeface="Arial" pitchFamily="34" charset="0"/>
              </a:rPr>
              <a:t>: </a:t>
            </a:r>
            <a:r>
              <a:rPr lang="sr-Latn-RS" altLang="ko-KR" sz="2000" dirty="0">
                <a:latin typeface="Arial" pitchFamily="34" charset="0"/>
                <a:cs typeface="Arial" pitchFamily="34" charset="0"/>
              </a:rPr>
              <a:t>Mape, Request-ovi, Pregled profila, Dodavanje destinacije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 b="1" dirty="0">
                <a:latin typeface="Arial" pitchFamily="34" charset="0"/>
                <a:cs typeface="Arial" pitchFamily="34" charset="0"/>
              </a:rPr>
              <a:t>Ćirić Dejan</a:t>
            </a:r>
            <a:r>
              <a:rPr lang="sr-Latn-RS" altLang="ko-KR" sz="2000" dirty="0">
                <a:latin typeface="Arial" pitchFamily="34" charset="0"/>
                <a:cs typeface="Arial" pitchFamily="34" charset="0"/>
              </a:rPr>
              <a:t>: Baza podataka, Login/Registracija, Menjanje podataka </a:t>
            </a:r>
            <a:r>
              <a:rPr lang="sr-Latn-RS" altLang="ko-KR" sz="2000" dirty="0" smtClean="0">
                <a:latin typeface="Arial" pitchFamily="34" charset="0"/>
                <a:cs typeface="Arial" pitchFamily="34" charset="0"/>
              </a:rPr>
              <a:t>korisnika</a:t>
            </a:r>
            <a:r>
              <a:rPr lang="en-US" altLang="ko-KR" sz="20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altLang="ko-KR" sz="2000" dirty="0" err="1" smtClean="0">
                <a:latin typeface="Arial" pitchFamily="34" charset="0"/>
                <a:cs typeface="Arial" pitchFamily="34" charset="0"/>
              </a:rPr>
              <a:t>Pretraga</a:t>
            </a:r>
            <a:r>
              <a:rPr lang="sr-Latn-RS" altLang="ko-KR" sz="2000" dirty="0" smtClean="0">
                <a:latin typeface="Arial" pitchFamily="34" charset="0"/>
                <a:cs typeface="Arial" pitchFamily="34" charset="0"/>
              </a:rPr>
              <a:t> </a:t>
            </a:r>
            <a:endParaRPr lang="sr-Latn-RS" altLang="ko-KR" sz="2000" dirty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 b="1" dirty="0">
                <a:latin typeface="Arial" pitchFamily="34" charset="0"/>
                <a:cs typeface="Arial" pitchFamily="34" charset="0"/>
              </a:rPr>
              <a:t>Matijašević Miloš</a:t>
            </a:r>
            <a:r>
              <a:rPr lang="sr-Latn-RS" altLang="ko-KR" sz="2000" dirty="0">
                <a:latin typeface="Arial" pitchFamily="34" charset="0"/>
                <a:cs typeface="Arial" pitchFamily="34" charset="0"/>
              </a:rPr>
              <a:t>: Statistika, Ocenjivanje i dodavanje utisaka, Brisanje i promovisanje korisnika</a:t>
            </a:r>
          </a:p>
          <a:p>
            <a:endParaRPr lang="sr-Latn-RS" altLang="ko-K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xmlns="" id="{E5929BC2-15BA-4ED4-B78E-732996765BD3}"/>
              </a:ext>
            </a:extLst>
          </p:cNvPr>
          <p:cNvSpPr/>
          <p:nvPr/>
        </p:nvSpPr>
        <p:spPr>
          <a:xfrm>
            <a:off x="487742" y="601799"/>
            <a:ext cx="561082" cy="607593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xmlns="" id="{DAFA67B2-0137-43C6-B639-4157F88DF463}"/>
              </a:ext>
            </a:extLst>
          </p:cNvPr>
          <p:cNvSpPr/>
          <p:nvPr/>
        </p:nvSpPr>
        <p:spPr>
          <a:xfrm>
            <a:off x="2254719" y="1761200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ound Same Side Corner Rectangle 8">
            <a:extLst>
              <a:ext uri="{FF2B5EF4-FFF2-40B4-BE49-F238E27FC236}">
                <a16:creationId xmlns:a16="http://schemas.microsoft.com/office/drawing/2014/main" xmlns="" id="{9D1663B9-1870-457C-B782-56689C0D19CB}"/>
              </a:ext>
            </a:extLst>
          </p:cNvPr>
          <p:cNvSpPr/>
          <p:nvPr/>
        </p:nvSpPr>
        <p:spPr>
          <a:xfrm>
            <a:off x="2257022" y="2438709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ound Same Side Corner Rectangle 8">
            <a:extLst>
              <a:ext uri="{FF2B5EF4-FFF2-40B4-BE49-F238E27FC236}">
                <a16:creationId xmlns:a16="http://schemas.microsoft.com/office/drawing/2014/main" xmlns="" id="{5DAACDA1-AEB9-4841-89FB-15E6EF531ECE}"/>
              </a:ext>
            </a:extLst>
          </p:cNvPr>
          <p:cNvSpPr/>
          <p:nvPr/>
        </p:nvSpPr>
        <p:spPr>
          <a:xfrm>
            <a:off x="2254719" y="3104173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ound Same Side Corner Rectangle 8">
            <a:extLst>
              <a:ext uri="{FF2B5EF4-FFF2-40B4-BE49-F238E27FC236}">
                <a16:creationId xmlns:a16="http://schemas.microsoft.com/office/drawing/2014/main" xmlns="" id="{003DECBE-D5DF-4A09-B132-C88FF5CBB245}"/>
              </a:ext>
            </a:extLst>
          </p:cNvPr>
          <p:cNvSpPr/>
          <p:nvPr/>
        </p:nvSpPr>
        <p:spPr>
          <a:xfrm>
            <a:off x="2254719" y="3781682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060B192-F4E8-4201-B4D1-B5BE4AE5CF82}"/>
              </a:ext>
            </a:extLst>
          </p:cNvPr>
          <p:cNvSpPr txBox="1"/>
          <p:nvPr/>
        </p:nvSpPr>
        <p:spPr>
          <a:xfrm>
            <a:off x="8460432" y="4827662"/>
            <a:ext cx="6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12/15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176716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Testiranje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559C23F7-C666-4039-B377-980FB0DD394A}"/>
              </a:ext>
            </a:extLst>
          </p:cNvPr>
          <p:cNvSpPr txBox="1">
            <a:spLocks/>
          </p:cNvSpPr>
          <p:nvPr/>
        </p:nvSpPr>
        <p:spPr>
          <a:xfrm>
            <a:off x="1794230" y="1067984"/>
            <a:ext cx="6912768" cy="3736014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sr-Latn-RS" altLang="ko-KR" sz="2800">
                <a:latin typeface="Arial" pitchFamily="34" charset="0"/>
                <a:cs typeface="Arial" pitchFamily="34" charset="0"/>
              </a:rPr>
              <a:t>Interno - u okviru tima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800">
                <a:latin typeface="Arial" pitchFamily="34" charset="0"/>
                <a:cs typeface="Arial" pitchFamily="34" charset="0"/>
              </a:rPr>
              <a:t>Korisničko - postavljanje aplikacije na web, zahtevanje kritike</a:t>
            </a:r>
          </a:p>
          <a:p>
            <a:pPr marL="457200" indent="-457200">
              <a:buFont typeface="Arial" pitchFamily="34" charset="0"/>
              <a:buChar char="•"/>
            </a:pPr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800">
                <a:latin typeface="Arial" pitchFamily="34" charset="0"/>
                <a:cs typeface="Arial" pitchFamily="34" charset="0"/>
              </a:rPr>
              <a:t>Izmene - nakon obe faze testiranja sve uočene zamerke su ispravljene</a:t>
            </a: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8" descr="Ð ÐµÐ·ÑÐ»ÑÐ°Ñ ÑÐ»Ð¸ÐºÐ° Ð·Ð° test icon">
            <a:extLst>
              <a:ext uri="{FF2B5EF4-FFF2-40B4-BE49-F238E27FC236}">
                <a16:creationId xmlns:a16="http://schemas.microsoft.com/office/drawing/2014/main" xmlns="" id="{8746AE92-1162-44FD-8CD7-334FE3DC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2" y="513039"/>
            <a:ext cx="690559" cy="69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1B1782C9-EB8E-4F0E-9423-E7588278CE91}"/>
              </a:ext>
            </a:extLst>
          </p:cNvPr>
          <p:cNvSpPr txBox="1"/>
          <p:nvPr/>
        </p:nvSpPr>
        <p:spPr>
          <a:xfrm>
            <a:off x="8460432" y="4827662"/>
            <a:ext cx="6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13/15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16699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Rezultat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10C0977-9356-498C-9843-8F8392B772C8}"/>
              </a:ext>
            </a:extLst>
          </p:cNvPr>
          <p:cNvSpPr txBox="1"/>
          <p:nvPr/>
        </p:nvSpPr>
        <p:spPr>
          <a:xfrm>
            <a:off x="1761573" y="915566"/>
            <a:ext cx="7065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Efikasan timski rad kroz Git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Naučen veliki broj modernih tehnologija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Kompletno funkcionalna i dokumentovana web aplikacija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72230BFC-49FE-40AF-80DF-1EB234C16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90" y="1919336"/>
            <a:ext cx="6468258" cy="310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 descr="Ð ÐµÐ·ÑÐ»ÑÐ°Ñ ÑÐ»Ð¸ÐºÐ° Ð·Ð° finish flag icon">
            <a:extLst>
              <a:ext uri="{FF2B5EF4-FFF2-40B4-BE49-F238E27FC236}">
                <a16:creationId xmlns:a16="http://schemas.microsoft.com/office/drawing/2014/main" xmlns="" id="{6F9506B2-C24F-464A-A87F-7599B710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409"/>
                    </a14:imgEffect>
                    <a14:imgEffect>
                      <a14:saturation sat="8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2904">
            <a:off x="460467" y="668736"/>
            <a:ext cx="615630" cy="63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E10F40F-5867-4515-A1C0-C5BE99196CCE}"/>
              </a:ext>
            </a:extLst>
          </p:cNvPr>
          <p:cNvSpPr txBox="1"/>
          <p:nvPr/>
        </p:nvSpPr>
        <p:spPr>
          <a:xfrm>
            <a:off x="8460432" y="4827662"/>
            <a:ext cx="6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14/15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01630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3BE35F81-899F-4940-ACA2-9837A378164D}"/>
              </a:ext>
            </a:extLst>
          </p:cNvPr>
          <p:cNvSpPr/>
          <p:nvPr/>
        </p:nvSpPr>
        <p:spPr>
          <a:xfrm>
            <a:off x="-12615" y="1491630"/>
            <a:ext cx="9156613" cy="2232248"/>
          </a:xfrm>
          <a:prstGeom prst="rect">
            <a:avLst/>
          </a:prstGeom>
          <a:solidFill>
            <a:srgbClr val="60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55F1FAA-D138-45D2-B49C-DAA8F8852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7" r="-30317"/>
          <a:stretch/>
        </p:blipFill>
        <p:spPr>
          <a:xfrm>
            <a:off x="-36512" y="1601645"/>
            <a:ext cx="13270980" cy="2016225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1C5D0EE-8D61-479F-86A6-37B558C6C224}"/>
              </a:ext>
            </a:extLst>
          </p:cNvPr>
          <p:cNvSpPr/>
          <p:nvPr/>
        </p:nvSpPr>
        <p:spPr>
          <a:xfrm>
            <a:off x="1385230" y="2110085"/>
            <a:ext cx="63735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54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HVALA NA PAŽNJI</a:t>
            </a:r>
            <a:endParaRPr lang="en-US" sz="54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0494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45087" y="126342"/>
            <a:ext cx="7524328" cy="122127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ko-KR" sz="4000"/>
              <a:t>Tim</a:t>
            </a:r>
            <a:br>
              <a:rPr lang="en-US" altLang="ko-KR" sz="4000"/>
            </a:br>
            <a:r>
              <a:rPr lang="en-US" altLang="ko-KR" b="0" i="1"/>
              <a:t>Dinning Philosophers</a:t>
            </a:r>
            <a:endParaRPr lang="ko-KR" altLang="en-US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23" name="Content Placeholder 4">
            <a:extLst>
              <a:ext uri="{FF2B5EF4-FFF2-40B4-BE49-F238E27FC236}">
                <a16:creationId xmlns:a16="http://schemas.microsoft.com/office/drawing/2014/main" xmlns="" id="{91B009E6-31D0-46C8-BF06-4DBCC0CCAEA1}"/>
              </a:ext>
            </a:extLst>
          </p:cNvPr>
          <p:cNvSpPr txBox="1">
            <a:spLocks/>
          </p:cNvSpPr>
          <p:nvPr/>
        </p:nvSpPr>
        <p:spPr>
          <a:xfrm>
            <a:off x="1761573" y="1779662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sr-Latn-RS" altLang="ko-KR" sz="2400">
                <a:latin typeface="Arial" pitchFamily="34" charset="0"/>
                <a:cs typeface="Arial" pitchFamily="34" charset="0"/>
              </a:rPr>
              <a:t>Jakov Jezdić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400">
                <a:latin typeface="Arial" pitchFamily="34" charset="0"/>
                <a:cs typeface="Arial" pitchFamily="34" charset="0"/>
              </a:rPr>
              <a:t>Marko Hudomal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400">
                <a:latin typeface="Arial" pitchFamily="34" charset="0"/>
                <a:cs typeface="Arial" pitchFamily="34" charset="0"/>
              </a:rPr>
              <a:t>Dejan Ćirić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400">
                <a:latin typeface="Arial" pitchFamily="34" charset="0"/>
                <a:cs typeface="Arial" pitchFamily="34" charset="0"/>
              </a:rPr>
              <a:t>Miloš Matijašević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DB7FBA81-7B83-4F54-A7E7-B54D5ED19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19622"/>
            <a:ext cx="2664296" cy="2664296"/>
          </a:xfrm>
          <a:prstGeom prst="rect">
            <a:avLst/>
          </a:prstGeom>
        </p:spPr>
      </p:pic>
      <p:sp>
        <p:nvSpPr>
          <p:cNvPr id="10" name="Round Same Side Corner Rectangle 8">
            <a:extLst>
              <a:ext uri="{FF2B5EF4-FFF2-40B4-BE49-F238E27FC236}">
                <a16:creationId xmlns:a16="http://schemas.microsoft.com/office/drawing/2014/main" xmlns="" id="{9DEFDFD7-4563-468F-9708-8DCD8D30845E}"/>
              </a:ext>
            </a:extLst>
          </p:cNvPr>
          <p:cNvSpPr/>
          <p:nvPr/>
        </p:nvSpPr>
        <p:spPr>
          <a:xfrm>
            <a:off x="182016" y="327848"/>
            <a:ext cx="250592" cy="57648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xmlns="" id="{8A4F79DD-D8F7-4736-B260-B7A825B7CFEF}"/>
              </a:ext>
            </a:extLst>
          </p:cNvPr>
          <p:cNvSpPr/>
          <p:nvPr/>
        </p:nvSpPr>
        <p:spPr>
          <a:xfrm>
            <a:off x="474412" y="327848"/>
            <a:ext cx="250592" cy="57648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ound Same Side Corner Rectangle 8">
            <a:extLst>
              <a:ext uri="{FF2B5EF4-FFF2-40B4-BE49-F238E27FC236}">
                <a16:creationId xmlns:a16="http://schemas.microsoft.com/office/drawing/2014/main" xmlns="" id="{AC299853-5020-487B-8B83-6B87409A81ED}"/>
              </a:ext>
            </a:extLst>
          </p:cNvPr>
          <p:cNvSpPr/>
          <p:nvPr/>
        </p:nvSpPr>
        <p:spPr>
          <a:xfrm>
            <a:off x="759719" y="327848"/>
            <a:ext cx="250592" cy="57648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ound Same Side Corner Rectangle 8">
            <a:extLst>
              <a:ext uri="{FF2B5EF4-FFF2-40B4-BE49-F238E27FC236}">
                <a16:creationId xmlns:a16="http://schemas.microsoft.com/office/drawing/2014/main" xmlns="" id="{0292A707-9565-4BAD-B48E-7BA5712A5EDB}"/>
              </a:ext>
            </a:extLst>
          </p:cNvPr>
          <p:cNvSpPr/>
          <p:nvPr/>
        </p:nvSpPr>
        <p:spPr>
          <a:xfrm>
            <a:off x="1072293" y="327848"/>
            <a:ext cx="250592" cy="57648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D2F66CC-AE31-4EB9-BC96-ABD879ACA325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718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Cilj projekta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30" name="Content Placeholder 4">
            <a:extLst>
              <a:ext uri="{FF2B5EF4-FFF2-40B4-BE49-F238E27FC236}">
                <a16:creationId xmlns:a16="http://schemas.microsoft.com/office/drawing/2014/main" xmlns="" id="{27504748-2E29-4250-B5B3-6480E87AE717}"/>
              </a:ext>
            </a:extLst>
          </p:cNvPr>
          <p:cNvSpPr txBox="1">
            <a:spLocks/>
          </p:cNvSpPr>
          <p:nvPr/>
        </p:nvSpPr>
        <p:spPr>
          <a:xfrm>
            <a:off x="1619672" y="1563638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Kreiranje mreže koja bi povezala zaljubljenike u putovanja na kojoj bi delili utiske sa svojih putovanja i tako razmenjivali iskustva</a:t>
            </a:r>
          </a:p>
          <a:p>
            <a:endParaRPr lang="sr-Latn-RS" altLang="ko-KR" sz="200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Primena naučenih teorijskih principa softverskog inženjerstva u timskom razvoju jedne kompletno funkcionalne aplikacije</a:t>
            </a:r>
          </a:p>
          <a:p>
            <a:pPr marL="285750" indent="-285750">
              <a:buFont typeface="Arial" pitchFamily="34" charset="0"/>
              <a:buChar char="•"/>
            </a:pPr>
            <a:endParaRPr lang="sr-Latn-RS" altLang="ko-KR" sz="1600">
              <a:latin typeface="Arial" pitchFamily="34" charset="0"/>
              <a:cs typeface="Arial" pitchFamily="34" charset="0"/>
            </a:endParaRPr>
          </a:p>
          <a:p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nut 24">
            <a:extLst>
              <a:ext uri="{FF2B5EF4-FFF2-40B4-BE49-F238E27FC236}">
                <a16:creationId xmlns:a16="http://schemas.microsoft.com/office/drawing/2014/main" xmlns="" id="{54CCE18F-86B9-42E5-82E1-31EA7FE81B7D}"/>
              </a:ext>
            </a:extLst>
          </p:cNvPr>
          <p:cNvSpPr/>
          <p:nvPr/>
        </p:nvSpPr>
        <p:spPr>
          <a:xfrm>
            <a:off x="395536" y="339502"/>
            <a:ext cx="805573" cy="79208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9F85A4B-5117-4443-968B-2523E855C6FE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2/15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987574"/>
          </a:xfrm>
        </p:spPr>
        <p:txBody>
          <a:bodyPr/>
          <a:lstStyle/>
          <a:p>
            <a:r>
              <a:rPr lang="en-US" altLang="ko-KR" sz="4000"/>
              <a:t>O projektu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3DD67908-95CA-49A6-924B-9E7FDD146DBE}"/>
              </a:ext>
            </a:extLst>
          </p:cNvPr>
          <p:cNvSpPr txBox="1">
            <a:spLocks/>
          </p:cNvSpPr>
          <p:nvPr/>
        </p:nvSpPr>
        <p:spPr>
          <a:xfrm>
            <a:off x="1692664" y="1110582"/>
            <a:ext cx="6912768" cy="3693416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altLang="ko-KR" sz="3200">
                <a:latin typeface="Arial" pitchFamily="34" charset="0"/>
                <a:cs typeface="Arial" pitchFamily="34" charset="0"/>
              </a:rPr>
              <a:t>Korisnici: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Gost - </a:t>
            </a:r>
            <a:r>
              <a:rPr lang="sr-Latn-RS" altLang="ko-KR" sz="2000" i="1">
                <a:latin typeface="Arial" pitchFamily="34" charset="0"/>
                <a:cs typeface="Arial" pitchFamily="34" charset="0"/>
              </a:rPr>
              <a:t>Guest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Registrovani korisnik - </a:t>
            </a:r>
            <a:r>
              <a:rPr lang="sr-Latn-RS" altLang="ko-KR" sz="2000" i="1">
                <a:latin typeface="Arial" pitchFamily="34" charset="0"/>
                <a:cs typeface="Arial" pitchFamily="34" charset="0"/>
              </a:rPr>
              <a:t>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Privilegovani korisnik - </a:t>
            </a:r>
            <a:r>
              <a:rPr lang="sr-Latn-RS" altLang="ko-KR" sz="2000" i="1">
                <a:latin typeface="Arial" pitchFamily="34" charset="0"/>
                <a:cs typeface="Arial" pitchFamily="34" charset="0"/>
              </a:rPr>
              <a:t>Superuser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Administrator – </a:t>
            </a:r>
            <a:r>
              <a:rPr lang="sr-Latn-RS" altLang="ko-KR" sz="2000" i="1">
                <a:latin typeface="Arial" pitchFamily="34" charset="0"/>
                <a:cs typeface="Arial" pitchFamily="34" charset="0"/>
              </a:rPr>
              <a:t>Admin</a:t>
            </a:r>
          </a:p>
          <a:p>
            <a:endParaRPr lang="sr-Latn-RS" altLang="ko-KR" sz="2000" i="1">
              <a:latin typeface="Arial" pitchFamily="34" charset="0"/>
              <a:cs typeface="Arial" pitchFamily="34" charset="0"/>
            </a:endParaRPr>
          </a:p>
          <a:p>
            <a:r>
              <a:rPr lang="sr-Latn-RS" altLang="ko-KR" sz="2000">
                <a:latin typeface="Arial" pitchFamily="34" charset="0"/>
                <a:cs typeface="Arial" pitchFamily="34" charset="0"/>
              </a:rPr>
              <a:t>Funkcionalnosti i ograničenja svih grupa korisnika su formirane sa ciljem formiranja pouzdane mreže sa kvalitetnim sadržajem</a:t>
            </a:r>
          </a:p>
          <a:p>
            <a:endParaRPr lang="sr-Latn-RS" altLang="ko-KR" sz="1600">
              <a:latin typeface="Arial" pitchFamily="34" charset="0"/>
              <a:cs typeface="Arial" pitchFamily="34" charset="0"/>
            </a:endParaRPr>
          </a:p>
          <a:p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6FB1C83-15DB-43FF-9EA7-A6343CA55E17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3/15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52491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xmlns="" id="{9B24D4B3-4C39-40E4-BCE1-C3F56B0C4405}"/>
              </a:ext>
            </a:extLst>
          </p:cNvPr>
          <p:cNvSpPr txBox="1">
            <a:spLocks/>
          </p:cNvSpPr>
          <p:nvPr/>
        </p:nvSpPr>
        <p:spPr>
          <a:xfrm>
            <a:off x="1761573" y="1059582"/>
            <a:ext cx="6912768" cy="3888432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altLang="ko-KR" sz="2800">
                <a:latin typeface="Arial" pitchFamily="34" charset="0"/>
                <a:cs typeface="Arial" pitchFamily="34" charset="0"/>
              </a:rPr>
              <a:t>Osnovni skup funkcionalnosti: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Prijava / registracija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Pretraga korisnika / destinacija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Dodavanje novih destinacija (</a:t>
            </a:r>
            <a:r>
              <a:rPr lang="sr-Latn-RS" altLang="ko-KR" sz="1800" i="1">
                <a:latin typeface="Arial" pitchFamily="34" charset="0"/>
                <a:cs typeface="Arial" pitchFamily="34" charset="0"/>
              </a:rPr>
              <a:t>superuser </a:t>
            </a:r>
            <a:r>
              <a:rPr lang="sr-Latn-RS" altLang="ko-KR" sz="1800">
                <a:latin typeface="Arial" pitchFamily="34" charset="0"/>
                <a:cs typeface="Arial" pitchFamily="34" charset="0"/>
              </a:rPr>
              <a:t>↑)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Dodavanja utisaka i fotografija (user ↑)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Brisanje i unapređivanje korisnika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Ocenjivanje utisaka drugih korisnika (user ↑)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...</a:t>
            </a:r>
          </a:p>
          <a:p>
            <a:r>
              <a:rPr lang="sr-Latn-RS" altLang="ko-KR" sz="1800">
                <a:latin typeface="Arial" pitchFamily="34" charset="0"/>
                <a:cs typeface="Arial" pitchFamily="34" charset="0"/>
              </a:rPr>
              <a:t>Većina funkcionalnosti je realizovana kroz prilagođen GUI koji u svom centralnom delu ima mapu sa svim validnim destinacijama</a:t>
            </a:r>
          </a:p>
          <a:p>
            <a:endParaRPr lang="sr-Latn-R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xmlns="" id="{0D92C6AC-FBF6-4191-8BFD-3DA48C1F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987574"/>
          </a:xfrm>
        </p:spPr>
        <p:txBody>
          <a:bodyPr/>
          <a:lstStyle/>
          <a:p>
            <a:r>
              <a:rPr lang="en-US" altLang="ko-KR" sz="4000"/>
              <a:t>O projektu</a:t>
            </a:r>
            <a:endParaRPr lang="ko-KR" altLang="en-US" sz="4000" b="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67DE429-FA4E-4093-ABD3-07A7E83E87CE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4/15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406642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EA8A93F-2B13-4494-A738-A599F55C200E}"/>
              </a:ext>
            </a:extLst>
          </p:cNvPr>
          <p:cNvSpPr/>
          <p:nvPr/>
        </p:nvSpPr>
        <p:spPr>
          <a:xfrm>
            <a:off x="-12615" y="1491630"/>
            <a:ext cx="9156613" cy="2232248"/>
          </a:xfrm>
          <a:prstGeom prst="rect">
            <a:avLst/>
          </a:prstGeom>
          <a:solidFill>
            <a:srgbClr val="60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55F1FAA-D138-45D2-B49C-DAA8F8852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7" r="-30317"/>
          <a:stretch/>
        </p:blipFill>
        <p:spPr>
          <a:xfrm>
            <a:off x="-36512" y="1601645"/>
            <a:ext cx="13270980" cy="2016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2BCA4DD-A21B-416B-B023-5D15144AA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629263" y="989275"/>
            <a:ext cx="3586583" cy="33126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A1C5D0EE-8D61-479F-86A6-37B558C6C224}"/>
              </a:ext>
            </a:extLst>
          </p:cNvPr>
          <p:cNvSpPr/>
          <p:nvPr/>
        </p:nvSpPr>
        <p:spPr>
          <a:xfrm>
            <a:off x="4367655" y="2110085"/>
            <a:ext cx="4397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REALIZACIJA</a:t>
            </a:r>
          </a:p>
        </p:txBody>
      </p:sp>
    </p:spTree>
    <p:extLst>
      <p:ext uri="{BB962C8B-B14F-4D97-AF65-F5344CB8AC3E}">
        <p14:creationId xmlns:p14="http://schemas.microsoft.com/office/powerpoint/2010/main" val="3327920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xmlns="" id="{A7D9DEC5-E626-4BFF-B2F9-ADE11957C4AD}"/>
              </a:ext>
            </a:extLst>
          </p:cNvPr>
          <p:cNvSpPr/>
          <p:nvPr/>
        </p:nvSpPr>
        <p:spPr>
          <a:xfrm>
            <a:off x="1898011" y="3530400"/>
            <a:ext cx="1620412" cy="575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902F833A-677C-414B-8548-41C1C4C3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970" y="58163"/>
            <a:ext cx="7524328" cy="884466"/>
          </a:xfrm>
        </p:spPr>
        <p:txBody>
          <a:bodyPr/>
          <a:lstStyle/>
          <a:p>
            <a:r>
              <a:rPr lang="sr-Latn-RS"/>
              <a:t>Faze projekta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xmlns="" id="{0DFCEB52-E570-493F-90FC-A642EB130871}"/>
              </a:ext>
            </a:extLst>
          </p:cNvPr>
          <p:cNvGrpSpPr/>
          <p:nvPr/>
        </p:nvGrpSpPr>
        <p:grpSpPr>
          <a:xfrm>
            <a:off x="1798298" y="1779662"/>
            <a:ext cx="7245614" cy="1816297"/>
            <a:chOff x="1291353" y="1755670"/>
            <a:chExt cx="7025063" cy="1816297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xmlns="" id="{13FDAE56-CB35-4FEB-8577-7B12A91DB027}"/>
                </a:ext>
              </a:extLst>
            </p:cNvPr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C6CA56C1-E850-4661-8AC6-4E29026870A5}"/>
                </a:ext>
              </a:extLst>
            </p:cNvPr>
            <p:cNvSpPr/>
            <p:nvPr/>
          </p:nvSpPr>
          <p:spPr>
            <a:xfrm>
              <a:off x="1291353" y="1755670"/>
              <a:ext cx="6156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BF30C052-F93A-4C09-90F7-DD22ED2A537E}"/>
                </a:ext>
              </a:extLst>
            </p:cNvPr>
            <p:cNvSpPr/>
            <p:nvPr/>
          </p:nvSpPr>
          <p:spPr>
            <a:xfrm>
              <a:off x="2340248" y="3499967"/>
              <a:ext cx="5112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8C14EFD0-69D5-4760-BAE6-14EC31D43190}"/>
              </a:ext>
            </a:extLst>
          </p:cNvPr>
          <p:cNvGrpSpPr/>
          <p:nvPr/>
        </p:nvGrpSpPr>
        <p:grpSpPr>
          <a:xfrm>
            <a:off x="1682644" y="1368598"/>
            <a:ext cx="949746" cy="914400"/>
            <a:chOff x="5364088" y="2787774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xmlns="" id="{12FDDF78-B3DA-46B0-942F-5DFC6B92EF49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xmlns="" id="{EFB66817-184E-4D24-9476-B5A20E3C07F4}"/>
                </a:ext>
              </a:extLst>
            </p:cNvPr>
            <p:cNvSpPr/>
            <p:nvPr/>
          </p:nvSpPr>
          <p:spPr>
            <a:xfrm>
              <a:off x="5443245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9FD13178-4A1B-4D8F-BA6B-90F60A4D6964}"/>
              </a:ext>
            </a:extLst>
          </p:cNvPr>
          <p:cNvGrpSpPr/>
          <p:nvPr/>
        </p:nvGrpSpPr>
        <p:grpSpPr>
          <a:xfrm>
            <a:off x="4312014" y="1361998"/>
            <a:ext cx="949746" cy="914400"/>
            <a:chOff x="5364088" y="2787774"/>
            <a:chExt cx="914400" cy="9144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xmlns="" id="{2F611ECF-0D86-4CC5-A004-EC8FE8072DE5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xmlns="" id="{D4108746-52C7-4781-A5CE-293C65BBB3F0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061ACB53-4746-4F2B-AB0D-5EA8FA513BE8}"/>
              </a:ext>
            </a:extLst>
          </p:cNvPr>
          <p:cNvGrpSpPr/>
          <p:nvPr/>
        </p:nvGrpSpPr>
        <p:grpSpPr>
          <a:xfrm>
            <a:off x="6941384" y="1368598"/>
            <a:ext cx="949746" cy="914400"/>
            <a:chOff x="5364088" y="2787774"/>
            <a:chExt cx="914400" cy="914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xmlns="" id="{B9779772-0C2F-4FFD-9C4C-1365F663B348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xmlns="" id="{CBD09937-876E-4C83-BF64-9BDE0BD4B624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FDFC4BF3-FBE9-4F6E-9A40-EF36AFE5E47F}"/>
              </a:ext>
            </a:extLst>
          </p:cNvPr>
          <p:cNvGrpSpPr/>
          <p:nvPr/>
        </p:nvGrpSpPr>
        <p:grpSpPr>
          <a:xfrm>
            <a:off x="2443589" y="3098883"/>
            <a:ext cx="949746" cy="914400"/>
            <a:chOff x="5364088" y="2787774"/>
            <a:chExt cx="914400" cy="91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xmlns="" id="{05863F81-2B94-4307-A1ED-9231E9CF916A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xmlns="" id="{CF08C01C-EA95-4452-B3BF-5DFB2A2F2FE7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xmlns="" id="{5EAB2321-1F53-41FB-B8BB-BBBAA778E6EE}"/>
              </a:ext>
            </a:extLst>
          </p:cNvPr>
          <p:cNvGrpSpPr/>
          <p:nvPr/>
        </p:nvGrpSpPr>
        <p:grpSpPr>
          <a:xfrm>
            <a:off x="4445818" y="3098883"/>
            <a:ext cx="949746" cy="914400"/>
            <a:chOff x="5364088" y="2787774"/>
            <a:chExt cx="914400" cy="914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xmlns="" id="{00EFADC1-AB0B-4611-82FA-5659B4C1226D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xmlns="" id="{A4ACAE08-D010-4877-A084-7DD07A6779D7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xmlns="" id="{8CD3F3A4-634C-4253-B7E9-723A327D2415}"/>
              </a:ext>
            </a:extLst>
          </p:cNvPr>
          <p:cNvGrpSpPr/>
          <p:nvPr/>
        </p:nvGrpSpPr>
        <p:grpSpPr>
          <a:xfrm>
            <a:off x="3216395" y="1672396"/>
            <a:ext cx="318662" cy="306803"/>
            <a:chOff x="1547664" y="3147814"/>
            <a:chExt cx="720080" cy="7200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A2429D1C-0968-4017-B396-2AEF2DD4B4AA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Chevron 19">
              <a:extLst>
                <a:ext uri="{FF2B5EF4-FFF2-40B4-BE49-F238E27FC236}">
                  <a16:creationId xmlns:a16="http://schemas.microsoft.com/office/drawing/2014/main" xmlns="" id="{751065C3-DAC9-4D15-A843-1E2A80A6C428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xmlns="" id="{A1315CAF-FE86-407E-A0A1-B354C3BCED3A}"/>
              </a:ext>
            </a:extLst>
          </p:cNvPr>
          <p:cNvGrpSpPr/>
          <p:nvPr/>
        </p:nvGrpSpPr>
        <p:grpSpPr>
          <a:xfrm>
            <a:off x="5903878" y="1672396"/>
            <a:ext cx="318662" cy="306803"/>
            <a:chOff x="1547664" y="3147814"/>
            <a:chExt cx="720080" cy="72008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0EFCE7F2-114A-4FBD-BEB9-CF410D4D305A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24">
              <a:extLst>
                <a:ext uri="{FF2B5EF4-FFF2-40B4-BE49-F238E27FC236}">
                  <a16:creationId xmlns:a16="http://schemas.microsoft.com/office/drawing/2014/main" xmlns="" id="{2BFF1AA4-9BEB-4530-9068-320919A24BE5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xmlns="" id="{41D0DB59-6CC4-46F9-98D9-D5F6A4BFF49B}"/>
              </a:ext>
            </a:extLst>
          </p:cNvPr>
          <p:cNvGrpSpPr/>
          <p:nvPr/>
        </p:nvGrpSpPr>
        <p:grpSpPr>
          <a:xfrm rot="10800000">
            <a:off x="3725884" y="3405671"/>
            <a:ext cx="318662" cy="306803"/>
            <a:chOff x="1547664" y="3147814"/>
            <a:chExt cx="720080" cy="72008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B3A71291-BDA0-4047-BEE3-4A74090B1B37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Chevron 27">
              <a:extLst>
                <a:ext uri="{FF2B5EF4-FFF2-40B4-BE49-F238E27FC236}">
                  <a16:creationId xmlns:a16="http://schemas.microsoft.com/office/drawing/2014/main" xmlns="" id="{3B2DEFFE-B8F6-4CF1-B2FB-7AADEE570333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B22522AE-AECD-47C6-B075-BCA5825F620B}"/>
              </a:ext>
            </a:extLst>
          </p:cNvPr>
          <p:cNvGrpSpPr/>
          <p:nvPr/>
        </p:nvGrpSpPr>
        <p:grpSpPr>
          <a:xfrm rot="5400000">
            <a:off x="8831267" y="2528479"/>
            <a:ext cx="306803" cy="318662"/>
            <a:chOff x="1547664" y="3147814"/>
            <a:chExt cx="720080" cy="72008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xmlns="" id="{E4EB2931-0A2E-44A8-A733-61CEC07C8F92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30">
              <a:extLst>
                <a:ext uri="{FF2B5EF4-FFF2-40B4-BE49-F238E27FC236}">
                  <a16:creationId xmlns:a16="http://schemas.microsoft.com/office/drawing/2014/main" xmlns="" id="{43B8921D-2080-4BDB-A572-DF3B0F0D41D0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C358B798-57E0-41D2-98F2-D4F61D2541A3}"/>
              </a:ext>
            </a:extLst>
          </p:cNvPr>
          <p:cNvSpPr txBox="1"/>
          <p:nvPr/>
        </p:nvSpPr>
        <p:spPr>
          <a:xfrm>
            <a:off x="1621950" y="2324389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Definisanje projekta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D56671F8-3849-4A7F-9B86-28EF51920D8E}"/>
              </a:ext>
            </a:extLst>
          </p:cNvPr>
          <p:cNvSpPr txBox="1"/>
          <p:nvPr/>
        </p:nvSpPr>
        <p:spPr>
          <a:xfrm>
            <a:off x="4114230" y="2320255"/>
            <a:ext cx="133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Modelovanje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baze podataka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6203998-833C-4969-81EC-4A4FBC7219FE}"/>
              </a:ext>
            </a:extLst>
          </p:cNvPr>
          <p:cNvSpPr txBox="1"/>
          <p:nvPr/>
        </p:nvSpPr>
        <p:spPr>
          <a:xfrm>
            <a:off x="6755864" y="2315934"/>
            <a:ext cx="133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Formalna inspekcija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BAFB323-6ED7-48D4-AEA5-1AEAD47962A2}"/>
              </a:ext>
            </a:extLst>
          </p:cNvPr>
          <p:cNvSpPr txBox="1"/>
          <p:nvPr/>
        </p:nvSpPr>
        <p:spPr>
          <a:xfrm>
            <a:off x="4277947" y="4131570"/>
            <a:ext cx="133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Implementacija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D7CECCA5-F9E5-4F78-A503-DE79BB80605B}"/>
              </a:ext>
            </a:extLst>
          </p:cNvPr>
          <p:cNvSpPr txBox="1"/>
          <p:nvPr/>
        </p:nvSpPr>
        <p:spPr>
          <a:xfrm>
            <a:off x="2298375" y="4092441"/>
            <a:ext cx="133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Testiranje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xmlns="" id="{908E7109-B0F7-498A-B197-B471A1210285}"/>
              </a:ext>
            </a:extLst>
          </p:cNvPr>
          <p:cNvGrpSpPr/>
          <p:nvPr/>
        </p:nvGrpSpPr>
        <p:grpSpPr>
          <a:xfrm>
            <a:off x="7057318" y="3101873"/>
            <a:ext cx="949746" cy="914400"/>
            <a:chOff x="5364088" y="2787774"/>
            <a:chExt cx="914400" cy="9144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xmlns="" id="{158A4629-1645-4F2C-99D3-C5131AD7940D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xmlns="" id="{D801678A-7F7A-4B90-9102-EFD2F3A99EFD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DD228424-4695-4C40-8358-7840D5B232FB}"/>
              </a:ext>
            </a:extLst>
          </p:cNvPr>
          <p:cNvSpPr txBox="1"/>
          <p:nvPr/>
        </p:nvSpPr>
        <p:spPr>
          <a:xfrm>
            <a:off x="6920333" y="4062774"/>
            <a:ext cx="133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Modelovanje veb apliakcije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xmlns="" id="{AFD8E5DE-D34D-4F42-BBE7-60DDC8D0EC8C}"/>
              </a:ext>
            </a:extLst>
          </p:cNvPr>
          <p:cNvGrpSpPr/>
          <p:nvPr/>
        </p:nvGrpSpPr>
        <p:grpSpPr>
          <a:xfrm rot="10800000">
            <a:off x="6083246" y="3405672"/>
            <a:ext cx="318662" cy="306803"/>
            <a:chOff x="1547664" y="3147814"/>
            <a:chExt cx="720080" cy="72008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xmlns="" id="{3226CB9E-2A63-4107-B382-30D79A4440D4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Chevron 27">
              <a:extLst>
                <a:ext uri="{FF2B5EF4-FFF2-40B4-BE49-F238E27FC236}">
                  <a16:creationId xmlns:a16="http://schemas.microsoft.com/office/drawing/2014/main" xmlns="" id="{C329BE57-7CF4-41A1-968C-4B2CA66F8B4C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1" name="Parallelogram 30">
            <a:extLst>
              <a:ext uri="{FF2B5EF4-FFF2-40B4-BE49-F238E27FC236}">
                <a16:creationId xmlns:a16="http://schemas.microsoft.com/office/drawing/2014/main" xmlns="" id="{42C0C85F-E1CA-431D-BCB7-46A9A181A5B8}"/>
              </a:ext>
            </a:extLst>
          </p:cNvPr>
          <p:cNvSpPr/>
          <p:nvPr/>
        </p:nvSpPr>
        <p:spPr>
          <a:xfrm rot="21445805" flipH="1">
            <a:off x="7252549" y="1658480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2" name="Rounded Rectangle 32">
            <a:extLst>
              <a:ext uri="{FF2B5EF4-FFF2-40B4-BE49-F238E27FC236}">
                <a16:creationId xmlns:a16="http://schemas.microsoft.com/office/drawing/2014/main" xmlns="" id="{58214B29-182C-4F4F-A307-A78220F47B5A}"/>
              </a:ext>
            </a:extLst>
          </p:cNvPr>
          <p:cNvSpPr/>
          <p:nvPr/>
        </p:nvSpPr>
        <p:spPr>
          <a:xfrm rot="21408406">
            <a:off x="4764237" y="3395615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3" name="Rectangle 18">
            <a:extLst>
              <a:ext uri="{FF2B5EF4-FFF2-40B4-BE49-F238E27FC236}">
                <a16:creationId xmlns:a16="http://schemas.microsoft.com/office/drawing/2014/main" xmlns="" id="{EF04059D-DB54-4EC8-9F92-C100258C8E3F}"/>
              </a:ext>
            </a:extLst>
          </p:cNvPr>
          <p:cNvSpPr/>
          <p:nvPr/>
        </p:nvSpPr>
        <p:spPr>
          <a:xfrm rot="239208">
            <a:off x="7373181" y="3448453"/>
            <a:ext cx="335348" cy="26644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4" name="Chord 14">
            <a:extLst>
              <a:ext uri="{FF2B5EF4-FFF2-40B4-BE49-F238E27FC236}">
                <a16:creationId xmlns:a16="http://schemas.microsoft.com/office/drawing/2014/main" xmlns="" id="{9DB0A7EF-EDE3-4203-BA0E-8F4DFA1C2FA6}"/>
              </a:ext>
            </a:extLst>
          </p:cNvPr>
          <p:cNvSpPr/>
          <p:nvPr/>
        </p:nvSpPr>
        <p:spPr>
          <a:xfrm>
            <a:off x="1741750" y="3731262"/>
            <a:ext cx="350089" cy="44178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5" name="Round Same Side Corner Rectangle 6">
            <a:extLst>
              <a:ext uri="{FF2B5EF4-FFF2-40B4-BE49-F238E27FC236}">
                <a16:creationId xmlns:a16="http://schemas.microsoft.com/office/drawing/2014/main" xmlns="" id="{279D30B4-236F-419D-9A19-E9CCF35DEF16}"/>
              </a:ext>
            </a:extLst>
          </p:cNvPr>
          <p:cNvSpPr/>
          <p:nvPr/>
        </p:nvSpPr>
        <p:spPr>
          <a:xfrm rot="2700000">
            <a:off x="2075556" y="1581280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1030" name="Picture 6" descr="Ð ÐµÐ·ÑÐ»ÑÐ°Ñ ÑÐ»Ð¸ÐºÐ° Ð·Ð° data base icon">
            <a:extLst>
              <a:ext uri="{FF2B5EF4-FFF2-40B4-BE49-F238E27FC236}">
                <a16:creationId xmlns:a16="http://schemas.microsoft.com/office/drawing/2014/main" xmlns="" id="{71E3BD88-1C2A-4B29-8D94-772467AAD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62">
            <a:off x="4578676" y="1615562"/>
            <a:ext cx="437688" cy="437688"/>
          </a:xfrm>
          <a:prstGeom prst="rect">
            <a:avLst/>
          </a:prstGeom>
          <a:noFill/>
        </p:spPr>
      </p:pic>
      <p:pic>
        <p:nvPicPr>
          <p:cNvPr id="1032" name="Picture 8" descr="Ð ÐµÐ·ÑÐ»ÑÐ°Ñ ÑÐ»Ð¸ÐºÐ° Ð·Ð° test icon">
            <a:extLst>
              <a:ext uri="{FF2B5EF4-FFF2-40B4-BE49-F238E27FC236}">
                <a16:creationId xmlns:a16="http://schemas.microsoft.com/office/drawing/2014/main" xmlns="" id="{BE4E495A-996D-42AC-A4B6-93421875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1197">
            <a:off x="2673200" y="3312843"/>
            <a:ext cx="501189" cy="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Ð»Ð¸ÐºÐ° Ð·Ð° finish flag icon">
            <a:extLst>
              <a:ext uri="{FF2B5EF4-FFF2-40B4-BE49-F238E27FC236}">
                <a16:creationId xmlns:a16="http://schemas.microsoft.com/office/drawing/2014/main" xmlns="" id="{87E742E9-E2EB-434C-959E-66FE224D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3409"/>
                    </a14:imgEffect>
                    <a14:imgEffect>
                      <a14:saturation sat="85000"/>
                    </a14:imgEffect>
                    <a14:imgEffect>
                      <a14:brightnessContrast bright="46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2904">
            <a:off x="1692898" y="3045130"/>
            <a:ext cx="544967" cy="55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Block Arc 41">
            <a:extLst>
              <a:ext uri="{FF2B5EF4-FFF2-40B4-BE49-F238E27FC236}">
                <a16:creationId xmlns:a16="http://schemas.microsoft.com/office/drawing/2014/main" xmlns="" id="{D49613D0-B902-4CB8-AC45-17183793762B}"/>
              </a:ext>
            </a:extLst>
          </p:cNvPr>
          <p:cNvSpPr/>
          <p:nvPr/>
        </p:nvSpPr>
        <p:spPr>
          <a:xfrm>
            <a:off x="432801" y="500396"/>
            <a:ext cx="670963" cy="703202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F26D6AB1-7B68-4BF3-8ED9-4FDD54440712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6/15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70778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77842" y="0"/>
            <a:ext cx="7524328" cy="1203598"/>
          </a:xfrm>
        </p:spPr>
        <p:txBody>
          <a:bodyPr/>
          <a:lstStyle/>
          <a:p>
            <a:r>
              <a:rPr lang="en-US" altLang="ko-KR" sz="4000"/>
              <a:t>Definisanje projekta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5624C41E-68E5-4123-A6DA-457211F083A8}"/>
              </a:ext>
            </a:extLst>
          </p:cNvPr>
          <p:cNvSpPr txBox="1">
            <a:spLocks/>
          </p:cNvSpPr>
          <p:nvPr/>
        </p:nvSpPr>
        <p:spPr>
          <a:xfrm>
            <a:off x="1761573" y="1491630"/>
            <a:ext cx="6912768" cy="3384376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altLang="ko-KR" sz="3200">
                <a:latin typeface="Arial" pitchFamily="34" charset="0"/>
                <a:cs typeface="Arial" pitchFamily="34" charset="0"/>
              </a:rPr>
              <a:t>1. Projektni zadatak</a:t>
            </a:r>
          </a:p>
          <a:p>
            <a:r>
              <a:rPr lang="sr-Latn-RS" altLang="ko-KR" sz="3200">
                <a:latin typeface="Arial" pitchFamily="34" charset="0"/>
                <a:cs typeface="Arial" pitchFamily="34" charset="0"/>
              </a:rPr>
              <a:t>2. Specifikacija scenarija upotrebe definisanih funkcionalnosti</a:t>
            </a:r>
          </a:p>
          <a:p>
            <a:r>
              <a:rPr lang="sr-Latn-RS" altLang="ko-KR" sz="3200">
                <a:latin typeface="Arial" pitchFamily="34" charset="0"/>
                <a:cs typeface="Arial" pitchFamily="34" charset="0"/>
              </a:rPr>
              <a:t>3. Prototip</a:t>
            </a:r>
          </a:p>
          <a:p>
            <a:endParaRPr lang="sr-Latn-R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EA08EF5-41BD-4A15-8399-0F093E7008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32" y="3253916"/>
            <a:ext cx="1569406" cy="1599414"/>
          </a:xfrm>
          <a:prstGeom prst="rect">
            <a:avLst/>
          </a:prstGeom>
        </p:spPr>
      </p:pic>
      <p:sp>
        <p:nvSpPr>
          <p:cNvPr id="11" name="Round Same Side Corner Rectangle 6">
            <a:extLst>
              <a:ext uri="{FF2B5EF4-FFF2-40B4-BE49-F238E27FC236}">
                <a16:creationId xmlns:a16="http://schemas.microsoft.com/office/drawing/2014/main" xmlns="" id="{518AC0AB-6CB1-4218-BAA4-509FA813D8F5}"/>
              </a:ext>
            </a:extLst>
          </p:cNvPr>
          <p:cNvSpPr/>
          <p:nvPr/>
        </p:nvSpPr>
        <p:spPr>
          <a:xfrm rot="2700000">
            <a:off x="669013" y="444367"/>
            <a:ext cx="198538" cy="717974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C7DE3DD-B275-46D4-B4DC-39E30A60998D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7/15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952770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6CF69F01-2645-4DA5-8576-BD6A5B375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17527"/>
            <a:ext cx="5472608" cy="23084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Modelovanje delova sistema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xmlns="" id="{E0B04FB9-D0C6-4A8D-BE33-BDFE24930DB1}"/>
              </a:ext>
            </a:extLst>
          </p:cNvPr>
          <p:cNvSpPr txBox="1">
            <a:spLocks/>
          </p:cNvSpPr>
          <p:nvPr/>
        </p:nvSpPr>
        <p:spPr>
          <a:xfrm>
            <a:off x="1779422" y="915566"/>
            <a:ext cx="6912768" cy="3960440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itchFamily="34" charset="0"/>
              <a:buAutoNum type="arabicPeriod"/>
            </a:pPr>
            <a:r>
              <a:rPr lang="sr-Latn-RS" altLang="ko-KR" sz="2400">
                <a:latin typeface="Arial" pitchFamily="34" charset="0"/>
                <a:cs typeface="Arial" pitchFamily="34" charset="0"/>
              </a:rPr>
              <a:t>Model baze podataka</a:t>
            </a: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1800">
              <a:latin typeface="Arial" pitchFamily="34" charset="0"/>
              <a:cs typeface="Arial" pitchFamily="34" charset="0"/>
            </a:endParaRPr>
          </a:p>
          <a:p>
            <a:r>
              <a:rPr lang="sr-Latn-RS" altLang="ko-KR">
                <a:latin typeface="Arial" pitchFamily="34" charset="0"/>
                <a:cs typeface="Arial" pitchFamily="34" charset="0"/>
              </a:rPr>
              <a:t>Jednostavan model: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>
                <a:latin typeface="Arial" pitchFamily="34" charset="0"/>
                <a:cs typeface="Arial" pitchFamily="34" charset="0"/>
              </a:rPr>
              <a:t>Zavisna polja se ažuriraju prilikom dodavanja novih podataka</a:t>
            </a:r>
          </a:p>
          <a:p>
            <a:r>
              <a:rPr lang="sr-Latn-RS" altLang="ko-KR">
                <a:latin typeface="Arial" pitchFamily="34" charset="0"/>
                <a:cs typeface="Arial" pitchFamily="34" charset="0"/>
              </a:rPr>
              <a:t>-    Kompleksniji algoritmi umetanja podataka</a:t>
            </a:r>
          </a:p>
          <a:p>
            <a:r>
              <a:rPr lang="sr-Latn-RS" altLang="ko-KR">
                <a:latin typeface="Arial" pitchFamily="34" charset="0"/>
                <a:cs typeface="Arial" pitchFamily="34" charset="0"/>
              </a:rPr>
              <a:t>+   Jednostavniji algoritmi dohvatanja podataka</a:t>
            </a:r>
          </a:p>
          <a:p>
            <a:r>
              <a:rPr lang="sr-Latn-RS" altLang="ko-KR">
                <a:latin typeface="Arial" pitchFamily="34" charset="0"/>
                <a:cs typeface="Arial" pitchFamily="34" charset="0"/>
              </a:rPr>
              <a:t>+   Brže dohvatanja podataka</a:t>
            </a:r>
            <a:endParaRPr lang="sr-Latn-R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B84E2152-5B60-40A1-868E-26C0D26E98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277324"/>
            <a:ext cx="1556320" cy="1586078"/>
          </a:xfrm>
          <a:prstGeom prst="rect">
            <a:avLst/>
          </a:prstGeom>
        </p:spPr>
      </p:pic>
      <p:pic>
        <p:nvPicPr>
          <p:cNvPr id="13" name="Picture 6" descr="Ð ÐµÐ·ÑÐ»ÑÐ°Ñ ÑÐ»Ð¸ÐºÐ° Ð·Ð° data base icon">
            <a:extLst>
              <a:ext uri="{FF2B5EF4-FFF2-40B4-BE49-F238E27FC236}">
                <a16:creationId xmlns:a16="http://schemas.microsoft.com/office/drawing/2014/main" xmlns="" id="{0B385FFC-A444-45A1-B5B2-98D19CD66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9" y="551644"/>
            <a:ext cx="727843" cy="72784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116C6DF-6E42-4EC2-9633-971F0010BA06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8/15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974406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</TotalTime>
  <Words>400</Words>
  <Application>Microsoft Office PowerPoint</Application>
  <PresentationFormat>On-screen Show (16:9)</PresentationFormat>
  <Paragraphs>107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Office Theme</vt:lpstr>
      <vt:lpstr>Custom Design</vt:lpstr>
      <vt:lpstr>PowerPoint Presentation</vt:lpstr>
      <vt:lpstr>Tim Dinning Philosophers</vt:lpstr>
      <vt:lpstr>Cilj projekta</vt:lpstr>
      <vt:lpstr>O projektu</vt:lpstr>
      <vt:lpstr>O projektu</vt:lpstr>
      <vt:lpstr>PowerPoint Presentation</vt:lpstr>
      <vt:lpstr>Faze projekta</vt:lpstr>
      <vt:lpstr>Definisanje projekta</vt:lpstr>
      <vt:lpstr>Modelovanje delova sistema</vt:lpstr>
      <vt:lpstr>Modelovanje delova sistema</vt:lpstr>
      <vt:lpstr>Formalna inspekcija</vt:lpstr>
      <vt:lpstr>Implementacija</vt:lpstr>
      <vt:lpstr>Implementacija</vt:lpstr>
      <vt:lpstr>Testiranje</vt:lpstr>
      <vt:lpstr>Rezultat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Windows User</cp:lastModifiedBy>
  <cp:revision>64</cp:revision>
  <dcterms:created xsi:type="dcterms:W3CDTF">2014-04-01T16:27:38Z</dcterms:created>
  <dcterms:modified xsi:type="dcterms:W3CDTF">2018-06-21T08:38:25Z</dcterms:modified>
</cp:coreProperties>
</file>